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73" r:id="rId14"/>
    <p:sldId id="266" r:id="rId15"/>
    <p:sldId id="267"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B2324-CDA4-4FF9-84EF-58990BCD5D94}" type="datetimeFigureOut">
              <a:rPr lang="en-US" smtClean="0"/>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D45EE-1540-42AC-BAA1-068CAC454912}" type="slidenum">
              <a:rPr lang="en-US" smtClean="0"/>
              <a:t>‹#›</a:t>
            </a:fld>
            <a:endParaRPr lang="en-US"/>
          </a:p>
        </p:txBody>
      </p:sp>
    </p:spTree>
    <p:extLst>
      <p:ext uri="{BB962C8B-B14F-4D97-AF65-F5344CB8AC3E}">
        <p14:creationId xmlns:p14="http://schemas.microsoft.com/office/powerpoint/2010/main" val="15099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a:t>
            </a:r>
            <a:r>
              <a:rPr lang="en-US" baseline="0" dirty="0" smtClean="0"/>
              <a:t> call out some ideas of species that would benefit from this characteristic.  If they have trouble coming up with examples, guide them by reminding them that some species live most of their lives around water, but not necessarily under water and could still benefit from remaining dry despite their environment.  </a:t>
            </a:r>
            <a:endParaRPr lang="en-US" dirty="0"/>
          </a:p>
        </p:txBody>
      </p:sp>
      <p:sp>
        <p:nvSpPr>
          <p:cNvPr id="4" name="Slide Number Placeholder 3"/>
          <p:cNvSpPr>
            <a:spLocks noGrp="1"/>
          </p:cNvSpPr>
          <p:nvPr>
            <p:ph type="sldNum" sz="quarter" idx="10"/>
          </p:nvPr>
        </p:nvSpPr>
        <p:spPr/>
        <p:txBody>
          <a:bodyPr/>
          <a:lstStyle/>
          <a:p>
            <a:fld id="{738D45EE-1540-42AC-BAA1-068CAC454912}" type="slidenum">
              <a:rPr lang="en-US" smtClean="0"/>
              <a:t>3</a:t>
            </a:fld>
            <a:endParaRPr lang="en-US"/>
          </a:p>
        </p:txBody>
      </p:sp>
    </p:spTree>
    <p:extLst>
      <p:ext uri="{BB962C8B-B14F-4D97-AF65-F5344CB8AC3E}">
        <p14:creationId xmlns:p14="http://schemas.microsoft.com/office/powerpoint/2010/main" val="423331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point out that</a:t>
            </a:r>
            <a:r>
              <a:rPr lang="en-US" baseline="0" dirty="0" smtClean="0"/>
              <a:t> the legs of the water strider never break the water tension on the surface of the water allowing it to, literally, walk on water.  </a:t>
            </a:r>
            <a:endParaRPr lang="en-US" dirty="0"/>
          </a:p>
        </p:txBody>
      </p:sp>
      <p:sp>
        <p:nvSpPr>
          <p:cNvPr id="4" name="Slide Number Placeholder 3"/>
          <p:cNvSpPr>
            <a:spLocks noGrp="1"/>
          </p:cNvSpPr>
          <p:nvPr>
            <p:ph type="sldNum" sz="quarter" idx="10"/>
          </p:nvPr>
        </p:nvSpPr>
        <p:spPr/>
        <p:txBody>
          <a:bodyPr/>
          <a:lstStyle/>
          <a:p>
            <a:fld id="{738D45EE-1540-42AC-BAA1-068CAC454912}" type="slidenum">
              <a:rPr lang="en-US" smtClean="0"/>
              <a:t>4</a:t>
            </a:fld>
            <a:endParaRPr lang="en-US"/>
          </a:p>
        </p:txBody>
      </p:sp>
    </p:spTree>
    <p:extLst>
      <p:ext uri="{BB962C8B-B14F-4D97-AF65-F5344CB8AC3E}">
        <p14:creationId xmlns:p14="http://schemas.microsoft.com/office/powerpoint/2010/main" val="57983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discuss this final question before</a:t>
            </a:r>
            <a:r>
              <a:rPr lang="en-US" baseline="0" dirty="0" smtClean="0"/>
              <a:t> introducing the Elaboration activity.  </a:t>
            </a:r>
            <a:endParaRPr lang="en-US" dirty="0"/>
          </a:p>
        </p:txBody>
      </p:sp>
      <p:sp>
        <p:nvSpPr>
          <p:cNvPr id="4" name="Slide Number Placeholder 3"/>
          <p:cNvSpPr>
            <a:spLocks noGrp="1"/>
          </p:cNvSpPr>
          <p:nvPr>
            <p:ph type="sldNum" sz="quarter" idx="10"/>
          </p:nvPr>
        </p:nvSpPr>
        <p:spPr/>
        <p:txBody>
          <a:bodyPr/>
          <a:lstStyle/>
          <a:p>
            <a:fld id="{738D45EE-1540-42AC-BAA1-068CAC454912}" type="slidenum">
              <a:rPr lang="en-US" smtClean="0"/>
              <a:t>18</a:t>
            </a:fld>
            <a:endParaRPr lang="en-US"/>
          </a:p>
        </p:txBody>
      </p:sp>
    </p:spTree>
    <p:extLst>
      <p:ext uri="{BB962C8B-B14F-4D97-AF65-F5344CB8AC3E}">
        <p14:creationId xmlns:p14="http://schemas.microsoft.com/office/powerpoint/2010/main" val="406769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EA601-D4EA-4D88-BE76-99B9F546913E}"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80230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EA601-D4EA-4D88-BE76-99B9F546913E}"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202042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EA601-D4EA-4D88-BE76-99B9F546913E}"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345668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EA601-D4EA-4D88-BE76-99B9F546913E}"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19351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EA601-D4EA-4D88-BE76-99B9F546913E}"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46865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EA601-D4EA-4D88-BE76-99B9F546913E}"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22751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CEA601-D4EA-4D88-BE76-99B9F546913E}" type="datetimeFigureOut">
              <a:rPr lang="en-US" smtClean="0"/>
              <a:t>3/5/2013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195916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CEA601-D4EA-4D88-BE76-99B9F546913E}" type="datetimeFigureOut">
              <a:rPr lang="en-US" smtClean="0"/>
              <a:t>3/5/2013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285840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EA601-D4EA-4D88-BE76-99B9F546913E}" type="datetimeFigureOut">
              <a:rPr lang="en-US" smtClean="0"/>
              <a:t>3/5/2013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73007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EA601-D4EA-4D88-BE76-99B9F546913E}"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47379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EA601-D4EA-4D88-BE76-99B9F546913E}"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1DA79-2F2F-4FDE-9473-94F974A772CB}" type="slidenum">
              <a:rPr lang="en-US" smtClean="0"/>
              <a:t>‹#›</a:t>
            </a:fld>
            <a:endParaRPr lang="en-US"/>
          </a:p>
        </p:txBody>
      </p:sp>
    </p:spTree>
    <p:extLst>
      <p:ext uri="{BB962C8B-B14F-4D97-AF65-F5344CB8AC3E}">
        <p14:creationId xmlns:p14="http://schemas.microsoft.com/office/powerpoint/2010/main" val="92546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EA601-D4EA-4D88-BE76-99B9F546913E}" type="datetimeFigureOut">
              <a:rPr lang="en-US" smtClean="0"/>
              <a:t>3/5/2013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1DA79-2F2F-4FDE-9473-94F974A772CB}" type="slidenum">
              <a:rPr lang="en-US" smtClean="0"/>
              <a:t>‹#›</a:t>
            </a:fld>
            <a:endParaRPr lang="en-US"/>
          </a:p>
        </p:txBody>
      </p:sp>
    </p:spTree>
    <p:extLst>
      <p:ext uri="{BB962C8B-B14F-4D97-AF65-F5344CB8AC3E}">
        <p14:creationId xmlns:p14="http://schemas.microsoft.com/office/powerpoint/2010/main" val="751486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iv.ac.uk/researchintelligence/issue32/tension.ht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iv.ac.uk/researchintelligence/issue32/tension.htm"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Lotus Effect®</a:t>
            </a:r>
            <a:endParaRPr lang="en-US" dirty="0"/>
          </a:p>
        </p:txBody>
      </p:sp>
      <p:sp>
        <p:nvSpPr>
          <p:cNvPr id="3" name="Subtitle 2"/>
          <p:cNvSpPr>
            <a:spLocks noGrp="1"/>
          </p:cNvSpPr>
          <p:nvPr>
            <p:ph type="subTitle" idx="1"/>
          </p:nvPr>
        </p:nvSpPr>
        <p:spPr/>
        <p:txBody>
          <a:bodyPr/>
          <a:lstStyle/>
          <a:p>
            <a:r>
              <a:rPr lang="en-US" dirty="0" smtClean="0">
                <a:solidFill>
                  <a:schemeClr val="bg1"/>
                </a:solidFill>
              </a:rPr>
              <a:t>Biomimicry: Using Nature’s Design</a:t>
            </a:r>
            <a:endParaRPr lang="en-US" dirty="0">
              <a:solidFill>
                <a:schemeClr val="bg1"/>
              </a:solidFill>
            </a:endParaRPr>
          </a:p>
        </p:txBody>
      </p:sp>
    </p:spTree>
    <p:extLst>
      <p:ext uri="{BB962C8B-B14F-4D97-AF65-F5344CB8AC3E}">
        <p14:creationId xmlns:p14="http://schemas.microsoft.com/office/powerpoint/2010/main" val="3196820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Nanostructure of Water Lettuce</a:t>
            </a:r>
            <a:endParaRPr lang="en-US" dirty="0">
              <a:solidFill>
                <a:schemeClr val="bg1"/>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sp>
        <p:nvSpPr>
          <p:cNvPr id="6" name="Content Placeholder 5"/>
          <p:cNvSpPr>
            <a:spLocks noGrp="1"/>
          </p:cNvSpPr>
          <p:nvPr>
            <p:ph sz="half" idx="2"/>
          </p:nvPr>
        </p:nvSpPr>
        <p:spPr/>
        <p:txBody>
          <a:bodyPr>
            <a:normAutofit lnSpcReduction="10000"/>
          </a:bodyPr>
          <a:lstStyle/>
          <a:p>
            <a:r>
              <a:rPr lang="en-US" dirty="0" smtClean="0">
                <a:solidFill>
                  <a:schemeClr val="bg1"/>
                </a:solidFill>
              </a:rPr>
              <a:t>This image shows the rough surface of the lettuce leaf beneath the surface hairs.  </a:t>
            </a:r>
          </a:p>
          <a:p>
            <a:endParaRPr lang="en-US" dirty="0">
              <a:solidFill>
                <a:schemeClr val="bg1"/>
              </a:solidFill>
            </a:endParaRPr>
          </a:p>
          <a:p>
            <a:r>
              <a:rPr lang="en-US" dirty="0" smtClean="0">
                <a:solidFill>
                  <a:schemeClr val="bg1"/>
                </a:solidFill>
              </a:rPr>
              <a:t>A scanning electron microscope took this image and shows structures smaller than 100µm.</a:t>
            </a:r>
            <a:endParaRPr lang="en-US" dirty="0">
              <a:solidFill>
                <a:schemeClr val="bg1"/>
              </a:solidFill>
            </a:endParaRPr>
          </a:p>
        </p:txBody>
      </p:sp>
    </p:spTree>
    <p:extLst>
      <p:ext uri="{BB962C8B-B14F-4D97-AF65-F5344CB8AC3E}">
        <p14:creationId xmlns:p14="http://schemas.microsoft.com/office/powerpoint/2010/main" val="2647541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What’s surface roughness got to do with water repellence?  </a:t>
            </a:r>
            <a:endParaRPr lang="en-US" dirty="0">
              <a:solidFill>
                <a:schemeClr val="bg1"/>
              </a:solidFill>
            </a:endParaRPr>
          </a:p>
        </p:txBody>
      </p:sp>
      <p:sp>
        <p:nvSpPr>
          <p:cNvPr id="5" name="Content Placeholder 4"/>
          <p:cNvSpPr>
            <a:spLocks noGrp="1"/>
          </p:cNvSpPr>
          <p:nvPr>
            <p:ph idx="1"/>
          </p:nvPr>
        </p:nvSpPr>
        <p:spPr>
          <a:xfrm>
            <a:off x="457200" y="2438400"/>
            <a:ext cx="8229600" cy="4267200"/>
          </a:xfrm>
        </p:spPr>
        <p:txBody>
          <a:bodyPr>
            <a:normAutofit/>
          </a:bodyPr>
          <a:lstStyle/>
          <a:p>
            <a:r>
              <a:rPr lang="en-US" dirty="0" smtClean="0">
                <a:solidFill>
                  <a:schemeClr val="bg1"/>
                </a:solidFill>
              </a:rPr>
              <a:t>The roughness discovered on the nanoscale of these leaves gives us insight to why they are so good at repelling water.</a:t>
            </a:r>
          </a:p>
          <a:p>
            <a:endParaRPr lang="en-US" dirty="0">
              <a:solidFill>
                <a:schemeClr val="bg1"/>
              </a:solidFill>
            </a:endParaRPr>
          </a:p>
          <a:p>
            <a:r>
              <a:rPr lang="en-US" dirty="0" smtClean="0">
                <a:solidFill>
                  <a:schemeClr val="bg1"/>
                </a:solidFill>
              </a:rPr>
              <a:t>The tiny bumps trap air between them, which in turn makes it impossible for water to actually touch the surface.</a:t>
            </a:r>
          </a:p>
          <a:p>
            <a:endParaRPr lang="en-US" dirty="0">
              <a:solidFill>
                <a:schemeClr val="bg1"/>
              </a:solidFill>
            </a:endParaRPr>
          </a:p>
        </p:txBody>
      </p:sp>
    </p:spTree>
    <p:extLst>
      <p:ext uri="{BB962C8B-B14F-4D97-AF65-F5344CB8AC3E}">
        <p14:creationId xmlns:p14="http://schemas.microsoft.com/office/powerpoint/2010/main" val="3368611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chemeClr val="bg1"/>
                </a:solidFill>
              </a:rPr>
              <a:t>Water droplets end up </a:t>
            </a:r>
          </a:p>
          <a:p>
            <a:pPr marL="0" indent="0">
              <a:buNone/>
            </a:pPr>
            <a:r>
              <a:rPr lang="en-US" dirty="0" smtClean="0">
                <a:solidFill>
                  <a:schemeClr val="bg1"/>
                </a:solidFill>
              </a:rPr>
              <a:t>as beads sitting on top of </a:t>
            </a:r>
          </a:p>
          <a:p>
            <a:pPr marL="0" indent="0">
              <a:buNone/>
            </a:pPr>
            <a:r>
              <a:rPr lang="en-US" dirty="0" smtClean="0">
                <a:solidFill>
                  <a:schemeClr val="bg1"/>
                </a:solidFill>
              </a:rPr>
              <a:t>teeny, tiny air pockets.  </a:t>
            </a:r>
          </a:p>
          <a:p>
            <a:pPr marL="0" indent="0">
              <a:buNone/>
            </a:pPr>
            <a:r>
              <a:rPr lang="en-US" dirty="0" smtClean="0">
                <a:solidFill>
                  <a:schemeClr val="bg1"/>
                </a:solidFill>
              </a:rPr>
              <a:t>Cool, huh?  </a:t>
            </a:r>
          </a:p>
          <a:p>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6200000">
            <a:off x="4648200" y="2348706"/>
            <a:ext cx="4038600" cy="3028950"/>
          </a:xfrm>
        </p:spPr>
      </p:pic>
    </p:spTree>
    <p:extLst>
      <p:ext uri="{BB962C8B-B14F-4D97-AF65-F5344CB8AC3E}">
        <p14:creationId xmlns:p14="http://schemas.microsoft.com/office/powerpoint/2010/main" val="1800575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6200000">
            <a:off x="457200" y="2348706"/>
            <a:ext cx="4038600" cy="3028950"/>
          </a:xfrm>
        </p:spPr>
      </p:pic>
      <p:sp>
        <p:nvSpPr>
          <p:cNvPr id="7" name="Content Placeholder 6"/>
          <p:cNvSpPr>
            <a:spLocks noGrp="1"/>
          </p:cNvSpPr>
          <p:nvPr>
            <p:ph sz="half" idx="2"/>
          </p:nvPr>
        </p:nvSpPr>
        <p:spPr>
          <a:xfrm>
            <a:off x="4648200" y="609600"/>
            <a:ext cx="4038600" cy="5516563"/>
          </a:xfrm>
        </p:spPr>
        <p:txBody>
          <a:bodyPr/>
          <a:lstStyle/>
          <a:p>
            <a:r>
              <a:rPr lang="en-US" dirty="0" smtClean="0">
                <a:solidFill>
                  <a:schemeClr val="bg1"/>
                </a:solidFill>
              </a:rPr>
              <a:t>Even when submerged under water the air pockets prevent water from adhering to the surface.  </a:t>
            </a:r>
          </a:p>
          <a:p>
            <a:endParaRPr lang="en-US" dirty="0" smtClean="0">
              <a:solidFill>
                <a:schemeClr val="bg1"/>
              </a:solidFill>
            </a:endParaRPr>
          </a:p>
          <a:p>
            <a:r>
              <a:rPr lang="en-US" dirty="0" smtClean="0">
                <a:solidFill>
                  <a:schemeClr val="bg1"/>
                </a:solidFill>
              </a:rPr>
              <a:t>See how the surface looks silvery beneath the water?  That’s from all of the air trapped beneath!</a:t>
            </a:r>
            <a:endParaRPr lang="en-US" dirty="0">
              <a:solidFill>
                <a:schemeClr val="bg1"/>
              </a:solidFill>
            </a:endParaRPr>
          </a:p>
        </p:txBody>
      </p:sp>
    </p:spTree>
    <p:extLst>
      <p:ext uri="{BB962C8B-B14F-4D97-AF65-F5344CB8AC3E}">
        <p14:creationId xmlns:p14="http://schemas.microsoft.com/office/powerpoint/2010/main" val="1874806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dirty="0" smtClean="0">
                <a:solidFill>
                  <a:schemeClr val="bg1"/>
                </a:solidFill>
              </a:rPr>
              <a:t>Nano-what?</a:t>
            </a:r>
            <a:endParaRPr lang="en-US" dirty="0">
              <a:solidFill>
                <a:schemeClr val="bg1"/>
              </a:solidFill>
            </a:endParaRPr>
          </a:p>
        </p:txBody>
      </p:sp>
      <p:sp>
        <p:nvSpPr>
          <p:cNvPr id="6" name="Content Placeholder 5"/>
          <p:cNvSpPr>
            <a:spLocks noGrp="1"/>
          </p:cNvSpPr>
          <p:nvPr>
            <p:ph idx="1"/>
          </p:nvPr>
        </p:nvSpPr>
        <p:spPr>
          <a:xfrm>
            <a:off x="457200" y="1295400"/>
            <a:ext cx="8229600" cy="5410200"/>
          </a:xfrm>
        </p:spPr>
        <p:txBody>
          <a:bodyPr>
            <a:normAutofit/>
          </a:bodyPr>
          <a:lstStyle/>
          <a:p>
            <a:r>
              <a:rPr lang="en-US" dirty="0" smtClean="0">
                <a:solidFill>
                  <a:schemeClr val="bg1"/>
                </a:solidFill>
              </a:rPr>
              <a:t>So, the surface of these plants are rough on the nanoscale.  What exactly does that mean?</a:t>
            </a:r>
          </a:p>
          <a:p>
            <a:endParaRPr lang="en-US" dirty="0">
              <a:solidFill>
                <a:schemeClr val="bg1"/>
              </a:solidFill>
            </a:endParaRPr>
          </a:p>
          <a:p>
            <a:r>
              <a:rPr lang="en-US" dirty="0" smtClean="0">
                <a:solidFill>
                  <a:schemeClr val="bg1"/>
                </a:solidFill>
              </a:rPr>
              <a:t>A nanometer is a measurement of one billionth of a meter…that’s really small!</a:t>
            </a:r>
          </a:p>
          <a:p>
            <a:endParaRPr lang="en-US" dirty="0">
              <a:solidFill>
                <a:schemeClr val="bg1"/>
              </a:solidFill>
            </a:endParaRPr>
          </a:p>
          <a:p>
            <a:r>
              <a:rPr lang="en-US" dirty="0" smtClean="0">
                <a:solidFill>
                  <a:schemeClr val="bg1"/>
                </a:solidFill>
              </a:rPr>
              <a:t>By being able to observe things, like these leaf surfaces, at such a high magnification, we can learn how nature creates such remarkable structures.   </a:t>
            </a:r>
            <a:endParaRPr lang="en-US" dirty="0">
              <a:solidFill>
                <a:schemeClr val="bg1"/>
              </a:solidFill>
            </a:endParaRPr>
          </a:p>
        </p:txBody>
      </p:sp>
    </p:spTree>
    <p:extLst>
      <p:ext uri="{BB962C8B-B14F-4D97-AF65-F5344CB8AC3E}">
        <p14:creationId xmlns:p14="http://schemas.microsoft.com/office/powerpoint/2010/main" val="1642142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can this help us?</a:t>
            </a:r>
            <a:endParaRPr lang="en-US" dirty="0">
              <a:solidFill>
                <a:schemeClr val="bg1"/>
              </a:solidFill>
            </a:endParaRPr>
          </a:p>
        </p:txBody>
      </p:sp>
      <p:sp>
        <p:nvSpPr>
          <p:cNvPr id="3" name="Content Placeholder 2"/>
          <p:cNvSpPr>
            <a:spLocks noGrp="1"/>
          </p:cNvSpPr>
          <p:nvPr>
            <p:ph idx="1"/>
          </p:nvPr>
        </p:nvSpPr>
        <p:spPr>
          <a:xfrm>
            <a:off x="457200" y="2332037"/>
            <a:ext cx="8229600" cy="4525963"/>
          </a:xfrm>
        </p:spPr>
        <p:txBody>
          <a:bodyPr/>
          <a:lstStyle/>
          <a:p>
            <a:r>
              <a:rPr lang="en-US" dirty="0" smtClean="0">
                <a:solidFill>
                  <a:schemeClr val="bg1"/>
                </a:solidFill>
              </a:rPr>
              <a:t>By investigating the way that nature designs things we can improve the way that we design things.  </a:t>
            </a:r>
          </a:p>
          <a:p>
            <a:endParaRPr lang="en-US" dirty="0">
              <a:solidFill>
                <a:schemeClr val="bg1"/>
              </a:solidFill>
            </a:endParaRPr>
          </a:p>
          <a:p>
            <a:r>
              <a:rPr lang="en-US" dirty="0" smtClean="0">
                <a:solidFill>
                  <a:schemeClr val="bg1"/>
                </a:solidFill>
              </a:rPr>
              <a:t>Using nature to inspire new or improved products to help mankind is called “biomimicry”.  </a:t>
            </a:r>
            <a:endParaRPr lang="en-US" dirty="0">
              <a:solidFill>
                <a:schemeClr val="bg1"/>
              </a:solidFill>
            </a:endParaRPr>
          </a:p>
        </p:txBody>
      </p:sp>
    </p:spTree>
    <p:extLst>
      <p:ext uri="{BB962C8B-B14F-4D97-AF65-F5344CB8AC3E}">
        <p14:creationId xmlns:p14="http://schemas.microsoft.com/office/powerpoint/2010/main" val="973432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Biomimicry</a:t>
            </a:r>
            <a:endParaRPr lang="en-US" dirty="0">
              <a:solidFill>
                <a:schemeClr val="bg1"/>
              </a:solidFill>
            </a:endParaRPr>
          </a:p>
        </p:txBody>
      </p:sp>
      <p:sp>
        <p:nvSpPr>
          <p:cNvPr id="3" name="Content Placeholder 2"/>
          <p:cNvSpPr>
            <a:spLocks noGrp="1"/>
          </p:cNvSpPr>
          <p:nvPr>
            <p:ph idx="1"/>
          </p:nvPr>
        </p:nvSpPr>
        <p:spPr>
          <a:xfrm>
            <a:off x="533400" y="2332037"/>
            <a:ext cx="8229600" cy="4525963"/>
          </a:xfrm>
        </p:spPr>
        <p:txBody>
          <a:bodyPr>
            <a:normAutofit lnSpcReduction="10000"/>
          </a:bodyPr>
          <a:lstStyle/>
          <a:p>
            <a:r>
              <a:rPr lang="en-US" dirty="0" smtClean="0">
                <a:solidFill>
                  <a:schemeClr val="bg1"/>
                </a:solidFill>
              </a:rPr>
              <a:t>Biomimicry has been around for a long time.  You already read about Velcro and its inspiration coming from nature, but there many more examples out there.  </a:t>
            </a:r>
          </a:p>
          <a:p>
            <a:endParaRPr lang="en-US" dirty="0">
              <a:solidFill>
                <a:schemeClr val="bg1"/>
              </a:solidFill>
            </a:endParaRPr>
          </a:p>
          <a:p>
            <a:r>
              <a:rPr lang="en-US" dirty="0" smtClean="0">
                <a:solidFill>
                  <a:schemeClr val="bg1"/>
                </a:solidFill>
              </a:rPr>
              <a:t>Engineers today have amazing tools that allow them to really go beyond the surface of Mother Nature’s creations and see what they are really made of.  </a:t>
            </a:r>
            <a:endParaRPr lang="en-US" dirty="0">
              <a:solidFill>
                <a:schemeClr val="bg1"/>
              </a:solidFill>
            </a:endParaRPr>
          </a:p>
        </p:txBody>
      </p:sp>
    </p:spTree>
    <p:extLst>
      <p:ext uri="{BB962C8B-B14F-4D97-AF65-F5344CB8AC3E}">
        <p14:creationId xmlns:p14="http://schemas.microsoft.com/office/powerpoint/2010/main" val="1632043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Biomimicry</a:t>
            </a:r>
            <a:endParaRPr lang="en-US" dirty="0">
              <a:solidFill>
                <a:schemeClr val="bg1"/>
              </a:solidFill>
            </a:endParaRPr>
          </a:p>
        </p:txBody>
      </p:sp>
      <p:sp>
        <p:nvSpPr>
          <p:cNvPr id="3" name="Content Placeholder 2"/>
          <p:cNvSpPr>
            <a:spLocks noGrp="1"/>
          </p:cNvSpPr>
          <p:nvPr>
            <p:ph idx="1"/>
          </p:nvPr>
        </p:nvSpPr>
        <p:spPr>
          <a:xfrm>
            <a:off x="457200" y="2332037"/>
            <a:ext cx="8229600" cy="4525963"/>
          </a:xfrm>
        </p:spPr>
        <p:txBody>
          <a:bodyPr>
            <a:normAutofit lnSpcReduction="10000"/>
          </a:bodyPr>
          <a:lstStyle/>
          <a:p>
            <a:r>
              <a:rPr lang="en-US" dirty="0" smtClean="0">
                <a:solidFill>
                  <a:schemeClr val="bg1"/>
                </a:solidFill>
              </a:rPr>
              <a:t>By investigating organisms, like the water lettuce or lotus leaf, on the nanoscale engineers are able to recreate these surfaces on man made products.  </a:t>
            </a:r>
          </a:p>
          <a:p>
            <a:endParaRPr lang="en-US" dirty="0">
              <a:solidFill>
                <a:schemeClr val="bg1"/>
              </a:solidFill>
            </a:endParaRPr>
          </a:p>
          <a:p>
            <a:r>
              <a:rPr lang="en-US" dirty="0" smtClean="0">
                <a:solidFill>
                  <a:schemeClr val="bg1"/>
                </a:solidFill>
              </a:rPr>
              <a:t>How is this technology related to what you investigated in your laboratory activity?  How about the video you watched involving the ketchup bottle?  </a:t>
            </a:r>
            <a:endParaRPr lang="en-US" dirty="0">
              <a:solidFill>
                <a:schemeClr val="bg1"/>
              </a:solidFill>
            </a:endParaRPr>
          </a:p>
        </p:txBody>
      </p:sp>
    </p:spTree>
    <p:extLst>
      <p:ext uri="{BB962C8B-B14F-4D97-AF65-F5344CB8AC3E}">
        <p14:creationId xmlns:p14="http://schemas.microsoft.com/office/powerpoint/2010/main" val="3302510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Biomimicry</a:t>
            </a:r>
            <a:endParaRPr lang="en-US" dirty="0">
              <a:solidFill>
                <a:schemeClr val="bg1"/>
              </a:solidFill>
            </a:endParaRPr>
          </a:p>
        </p:txBody>
      </p:sp>
      <p:sp>
        <p:nvSpPr>
          <p:cNvPr id="3" name="Content Placeholder 2"/>
          <p:cNvSpPr>
            <a:spLocks noGrp="1"/>
          </p:cNvSpPr>
          <p:nvPr>
            <p:ph idx="1"/>
          </p:nvPr>
        </p:nvSpPr>
        <p:spPr>
          <a:xfrm>
            <a:off x="457200" y="2500746"/>
            <a:ext cx="8229600" cy="4525963"/>
          </a:xfrm>
        </p:spPr>
        <p:txBody>
          <a:bodyPr/>
          <a:lstStyle/>
          <a:p>
            <a:r>
              <a:rPr lang="en-US" dirty="0" smtClean="0">
                <a:solidFill>
                  <a:schemeClr val="bg1"/>
                </a:solidFill>
              </a:rPr>
              <a:t>Some of the water repellent surfaces you observed in your lab as well as the ketchup bottle involve biomimicry inspired from the Lotus Effect.  </a:t>
            </a:r>
          </a:p>
          <a:p>
            <a:endParaRPr lang="en-US" dirty="0">
              <a:solidFill>
                <a:schemeClr val="bg1"/>
              </a:solidFill>
            </a:endParaRPr>
          </a:p>
          <a:p>
            <a:r>
              <a:rPr lang="en-US" dirty="0" smtClean="0">
                <a:solidFill>
                  <a:schemeClr val="bg1"/>
                </a:solidFill>
              </a:rPr>
              <a:t>What other ways could we use this technology to make our lives easier, safer, or better?  </a:t>
            </a:r>
            <a:endParaRPr lang="en-US" dirty="0">
              <a:solidFill>
                <a:schemeClr val="bg1"/>
              </a:solidFill>
            </a:endParaRPr>
          </a:p>
        </p:txBody>
      </p:sp>
    </p:spTree>
    <p:extLst>
      <p:ext uri="{BB962C8B-B14F-4D97-AF65-F5344CB8AC3E}">
        <p14:creationId xmlns:p14="http://schemas.microsoft.com/office/powerpoint/2010/main" val="2227698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the Lotus Effect®?</a:t>
            </a:r>
            <a:endParaRPr lang="en-US" dirty="0">
              <a:solidFill>
                <a:schemeClr val="bg1"/>
              </a:solidFill>
            </a:endParaRPr>
          </a:p>
        </p:txBody>
      </p:sp>
      <p:sp>
        <p:nvSpPr>
          <p:cNvPr id="3" name="Content Placeholder 2"/>
          <p:cNvSpPr>
            <a:spLocks noGrp="1"/>
          </p:cNvSpPr>
          <p:nvPr>
            <p:ph idx="1"/>
          </p:nvPr>
        </p:nvSpPr>
        <p:spPr>
          <a:xfrm>
            <a:off x="381000" y="2286000"/>
            <a:ext cx="8229600" cy="4449763"/>
          </a:xfrm>
        </p:spPr>
        <p:txBody>
          <a:bodyPr/>
          <a:lstStyle/>
          <a:p>
            <a:pPr marL="0" indent="0">
              <a:buNone/>
            </a:pPr>
            <a:r>
              <a:rPr lang="en-US" dirty="0" smtClean="0">
                <a:solidFill>
                  <a:schemeClr val="bg1"/>
                </a:solidFill>
              </a:rPr>
              <a:t>The Lotus Effect refers to the remarkable ability of the lotus plant to repel dirt and water. </a:t>
            </a:r>
          </a:p>
          <a:p>
            <a:pPr marL="0" indent="0">
              <a:buNone/>
            </a:pPr>
            <a:endParaRPr lang="en-US" dirty="0">
              <a:solidFill>
                <a:schemeClr val="bg1"/>
              </a:solidFill>
            </a:endParaRPr>
          </a:p>
          <a:p>
            <a:pPr marL="0" indent="0">
              <a:buNone/>
            </a:pPr>
            <a:r>
              <a:rPr lang="en-US" dirty="0" smtClean="0">
                <a:solidFill>
                  <a:schemeClr val="bg1"/>
                </a:solidFill>
              </a:rPr>
              <a:t>This ability, known as </a:t>
            </a:r>
            <a:r>
              <a:rPr lang="en-US" dirty="0" err="1" smtClean="0">
                <a:solidFill>
                  <a:schemeClr val="bg1"/>
                </a:solidFill>
              </a:rPr>
              <a:t>superhydrophobicity</a:t>
            </a:r>
            <a:r>
              <a:rPr lang="en-US" dirty="0" smtClean="0">
                <a:solidFill>
                  <a:schemeClr val="bg1"/>
                </a:solidFill>
              </a:rPr>
              <a:t> or extremely water repellence, can be found in many different species.</a:t>
            </a:r>
            <a:endParaRPr lang="en-US" dirty="0">
              <a:solidFill>
                <a:schemeClr val="bg1"/>
              </a:solidFill>
            </a:endParaRPr>
          </a:p>
        </p:txBody>
      </p:sp>
    </p:spTree>
    <p:extLst>
      <p:ext uri="{BB962C8B-B14F-4D97-AF65-F5344CB8AC3E}">
        <p14:creationId xmlns:p14="http://schemas.microsoft.com/office/powerpoint/2010/main" val="3910405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Lotus Effect in Nature</a:t>
            </a:r>
            <a:endParaRPr lang="en-US" dirty="0">
              <a:solidFill>
                <a:schemeClr val="bg1"/>
              </a:solidFill>
            </a:endParaRPr>
          </a:p>
        </p:txBody>
      </p:sp>
      <p:sp>
        <p:nvSpPr>
          <p:cNvPr id="3" name="Content Placeholder 2"/>
          <p:cNvSpPr>
            <a:spLocks noGrp="1"/>
          </p:cNvSpPr>
          <p:nvPr>
            <p:ph idx="1"/>
          </p:nvPr>
        </p:nvSpPr>
        <p:spPr>
          <a:xfrm>
            <a:off x="533400" y="2297401"/>
            <a:ext cx="8229600" cy="4525963"/>
          </a:xfrm>
        </p:spPr>
        <p:txBody>
          <a:bodyPr/>
          <a:lstStyle/>
          <a:p>
            <a:r>
              <a:rPr lang="en-US" dirty="0" smtClean="0">
                <a:solidFill>
                  <a:schemeClr val="bg1"/>
                </a:solidFill>
              </a:rPr>
              <a:t>Why would a species need to be superhydrophobic?  How could this benefit them?</a:t>
            </a:r>
          </a:p>
          <a:p>
            <a:endParaRPr lang="en-US" dirty="0">
              <a:solidFill>
                <a:schemeClr val="bg1"/>
              </a:solidFill>
            </a:endParaRPr>
          </a:p>
          <a:p>
            <a:r>
              <a:rPr lang="en-US" dirty="0" smtClean="0">
                <a:solidFill>
                  <a:schemeClr val="bg1"/>
                </a:solidFill>
              </a:rPr>
              <a:t>Make a list of species that you predict might need to be extremely water repellent.  </a:t>
            </a:r>
            <a:endParaRPr lang="en-US" dirty="0">
              <a:solidFill>
                <a:schemeClr val="bg1"/>
              </a:solidFill>
            </a:endParaRPr>
          </a:p>
        </p:txBody>
      </p:sp>
    </p:spTree>
    <p:extLst>
      <p:ext uri="{BB962C8B-B14F-4D97-AF65-F5344CB8AC3E}">
        <p14:creationId xmlns:p14="http://schemas.microsoft.com/office/powerpoint/2010/main" val="3355067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Lotus Effect in Nature</a:t>
            </a:r>
            <a:endParaRPr lang="en-US" dirty="0">
              <a:solidFill>
                <a:schemeClr val="bg1"/>
              </a:solidFill>
            </a:endParaRPr>
          </a:p>
        </p:txBody>
      </p:sp>
      <p:sp>
        <p:nvSpPr>
          <p:cNvPr id="3" name="Content Placeholder 2"/>
          <p:cNvSpPr>
            <a:spLocks noGrp="1"/>
          </p:cNvSpPr>
          <p:nvPr>
            <p:ph sz="half" idx="1"/>
          </p:nvPr>
        </p:nvSpPr>
        <p:spPr/>
        <p:txBody>
          <a:bodyPr>
            <a:normAutofit fontScale="85000" lnSpcReduction="20000"/>
          </a:bodyPr>
          <a:lstStyle/>
          <a:p>
            <a:pPr marL="0" indent="0">
              <a:buNone/>
            </a:pPr>
            <a:r>
              <a:rPr lang="en-US" sz="4000" dirty="0" smtClean="0">
                <a:solidFill>
                  <a:schemeClr val="bg1"/>
                </a:solidFill>
              </a:rPr>
              <a:t>Water striders are </a:t>
            </a:r>
          </a:p>
          <a:p>
            <a:pPr marL="0" indent="0">
              <a:buNone/>
            </a:pPr>
            <a:r>
              <a:rPr lang="en-US" sz="4000" dirty="0" smtClean="0">
                <a:solidFill>
                  <a:schemeClr val="bg1"/>
                </a:solidFill>
              </a:rPr>
              <a:t>one example of an organism that </a:t>
            </a:r>
          </a:p>
          <a:p>
            <a:pPr marL="0" indent="0">
              <a:buNone/>
            </a:pPr>
            <a:r>
              <a:rPr lang="en-US" sz="4000" dirty="0" smtClean="0">
                <a:solidFill>
                  <a:schemeClr val="bg1"/>
                </a:solidFill>
              </a:rPr>
              <a:t>displays </a:t>
            </a:r>
          </a:p>
          <a:p>
            <a:pPr marL="0" indent="0">
              <a:buNone/>
            </a:pPr>
            <a:r>
              <a:rPr lang="en-US" sz="4000" dirty="0" smtClean="0">
                <a:solidFill>
                  <a:schemeClr val="bg1"/>
                </a:solidFill>
              </a:rPr>
              <a:t>Superhydrophobic</a:t>
            </a:r>
          </a:p>
          <a:p>
            <a:pPr marL="0" indent="0">
              <a:buNone/>
            </a:pPr>
            <a:r>
              <a:rPr lang="en-US" sz="4000" dirty="0" smtClean="0">
                <a:solidFill>
                  <a:schemeClr val="bg1"/>
                </a:solidFill>
              </a:rPr>
              <a:t> qualities.  </a:t>
            </a:r>
            <a:endParaRPr lang="en-US" sz="4000" dirty="0">
              <a:solidFill>
                <a:schemeClr val="bg1"/>
              </a:solidFill>
            </a:endParaRPr>
          </a:p>
        </p:txBody>
      </p:sp>
      <p:sp>
        <p:nvSpPr>
          <p:cNvPr id="4" name="Content Placeholder 3"/>
          <p:cNvSpPr>
            <a:spLocks noGrp="1"/>
          </p:cNvSpPr>
          <p:nvPr>
            <p:ph sz="half" idx="2"/>
          </p:nvPr>
        </p:nvSpPr>
        <p:spPr>
          <a:xfrm>
            <a:off x="4788478" y="2133600"/>
            <a:ext cx="4038600" cy="4525963"/>
          </a:xfrm>
        </p:spPr>
        <p:txBody>
          <a:bodyPr>
            <a:normAutofit fontScale="85000" lnSpcReduction="20000"/>
          </a:bodyPr>
          <a:lstStyle/>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Image Credit:</a:t>
            </a:r>
          </a:p>
          <a:p>
            <a:pPr marL="0" indent="0">
              <a:buNone/>
            </a:pPr>
            <a:r>
              <a:rPr lang="en-US" dirty="0" smtClean="0">
                <a:solidFill>
                  <a:schemeClr val="bg1"/>
                </a:solidFill>
              </a:rPr>
              <a:t>Retrieved from:  </a:t>
            </a:r>
            <a:r>
              <a:rPr lang="en-US" dirty="0">
                <a:hlinkClick r:id="rId3"/>
              </a:rPr>
              <a:t>University of Liverpool Research Intelligence: Surface Tension</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628" y="1600200"/>
            <a:ext cx="46863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610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the Lotus Effect?</a:t>
            </a:r>
            <a:endParaRPr lang="en-US" dirty="0">
              <a:solidFill>
                <a:schemeClr val="bg1"/>
              </a:solidFill>
            </a:endParaRPr>
          </a:p>
        </p:txBody>
      </p:sp>
      <p:sp>
        <p:nvSpPr>
          <p:cNvPr id="3" name="Content Placeholder 2"/>
          <p:cNvSpPr>
            <a:spLocks noGrp="1"/>
          </p:cNvSpPr>
          <p:nvPr>
            <p:ph idx="1"/>
          </p:nvPr>
        </p:nvSpPr>
        <p:spPr>
          <a:xfrm>
            <a:off x="533400" y="2332037"/>
            <a:ext cx="8229600" cy="4525963"/>
          </a:xfrm>
        </p:spPr>
        <p:txBody>
          <a:bodyPr/>
          <a:lstStyle/>
          <a:p>
            <a:r>
              <a:rPr lang="en-US" dirty="0" smtClean="0">
                <a:solidFill>
                  <a:schemeClr val="bg1"/>
                </a:solidFill>
              </a:rPr>
              <a:t>If there are so many creatures out there exhibiting this characteristic, then why is it called the Lotus Effect?</a:t>
            </a:r>
          </a:p>
          <a:p>
            <a:endParaRPr lang="en-US" dirty="0">
              <a:solidFill>
                <a:schemeClr val="bg1"/>
              </a:solidFill>
            </a:endParaRPr>
          </a:p>
          <a:p>
            <a:r>
              <a:rPr lang="en-US" dirty="0" smtClean="0">
                <a:solidFill>
                  <a:schemeClr val="bg1"/>
                </a:solidFill>
              </a:rPr>
              <a:t>That’s because the lotus plant seems to be superior in repelling water and “self-cleaning”.</a:t>
            </a:r>
            <a:endParaRPr lang="en-US" dirty="0">
              <a:solidFill>
                <a:schemeClr val="bg1"/>
              </a:solidFill>
            </a:endParaRPr>
          </a:p>
        </p:txBody>
      </p:sp>
    </p:spTree>
    <p:extLst>
      <p:ext uri="{BB962C8B-B14F-4D97-AF65-F5344CB8AC3E}">
        <p14:creationId xmlns:p14="http://schemas.microsoft.com/office/powerpoint/2010/main" val="219093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Lotus Plant</a:t>
            </a:r>
            <a:endParaRPr lang="en-US" dirty="0">
              <a:solidFill>
                <a:schemeClr val="bg1"/>
              </a:solidFill>
            </a:endParaRPr>
          </a:p>
        </p:txBody>
      </p:sp>
      <p:sp>
        <p:nvSpPr>
          <p:cNvPr id="5" name="Content Placeholder 4"/>
          <p:cNvSpPr>
            <a:spLocks noGrp="1"/>
          </p:cNvSpPr>
          <p:nvPr>
            <p:ph sz="half" idx="2"/>
          </p:nvPr>
        </p:nvSpPr>
        <p:spPr>
          <a:xfrm>
            <a:off x="457200" y="2174874"/>
            <a:ext cx="4040188" cy="4454525"/>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lvl="0" indent="0">
              <a:buNone/>
            </a:pPr>
            <a:r>
              <a:rPr lang="en-US" dirty="0">
                <a:solidFill>
                  <a:prstClr val="black"/>
                </a:solidFill>
              </a:rPr>
              <a:t>Image Credit:</a:t>
            </a:r>
          </a:p>
          <a:p>
            <a:pPr marL="0" lvl="0" indent="0">
              <a:buNone/>
            </a:pPr>
            <a:r>
              <a:rPr lang="en-US" dirty="0">
                <a:solidFill>
                  <a:schemeClr val="bg1"/>
                </a:solidFill>
              </a:rPr>
              <a:t>Retrieved from:  </a:t>
            </a:r>
            <a:r>
              <a:rPr lang="en-US" dirty="0">
                <a:solidFill>
                  <a:prstClr val="black"/>
                </a:solidFill>
                <a:hlinkClick r:id="rId2"/>
              </a:rPr>
              <a:t>University of Liverpool Research Intelligence: Surface Tension</a:t>
            </a:r>
            <a:endParaRPr lang="en-US" dirty="0">
              <a:solidFill>
                <a:prstClr val="black"/>
              </a:solidFill>
            </a:endParaRPr>
          </a:p>
          <a:p>
            <a:pPr marL="0" indent="0">
              <a:buNone/>
            </a:pPr>
            <a:endParaRPr lang="en-US" dirty="0"/>
          </a:p>
        </p:txBody>
      </p:sp>
      <p:sp>
        <p:nvSpPr>
          <p:cNvPr id="7" name="Content Placeholder 6"/>
          <p:cNvSpPr>
            <a:spLocks noGrp="1"/>
          </p:cNvSpPr>
          <p:nvPr>
            <p:ph sz="quarter" idx="4"/>
          </p:nvPr>
        </p:nvSpPr>
        <p:spPr>
          <a:xfrm>
            <a:off x="4630189" y="1524000"/>
            <a:ext cx="4041775" cy="4865688"/>
          </a:xfrm>
        </p:spPr>
        <p:txBody>
          <a:bodyPr>
            <a:normAutofit/>
          </a:bodyPr>
          <a:lstStyle/>
          <a:p>
            <a:r>
              <a:rPr lang="en-US" dirty="0">
                <a:solidFill>
                  <a:schemeClr val="bg1"/>
                </a:solidFill>
              </a:rPr>
              <a:t>W</a:t>
            </a:r>
            <a:r>
              <a:rPr lang="en-US" dirty="0" smtClean="0">
                <a:solidFill>
                  <a:schemeClr val="bg1"/>
                </a:solidFill>
              </a:rPr>
              <a:t>ater beads up on the lotus leaf rather than spreading out and sticking to it.  </a:t>
            </a:r>
          </a:p>
          <a:p>
            <a:endParaRPr lang="en-US" dirty="0">
              <a:solidFill>
                <a:schemeClr val="bg1"/>
              </a:solidFill>
            </a:endParaRPr>
          </a:p>
          <a:p>
            <a:r>
              <a:rPr lang="en-US" dirty="0" smtClean="0">
                <a:solidFill>
                  <a:schemeClr val="bg1"/>
                </a:solidFill>
              </a:rPr>
              <a:t>This is a characteristic of the “lotus effect”.  </a:t>
            </a:r>
          </a:p>
          <a:p>
            <a:endParaRPr lang="en-US" dirty="0">
              <a:solidFill>
                <a:schemeClr val="bg1"/>
              </a:solidFill>
            </a:endParaRPr>
          </a:p>
          <a:p>
            <a:r>
              <a:rPr lang="en-US" dirty="0" smtClean="0">
                <a:solidFill>
                  <a:schemeClr val="bg1"/>
                </a:solidFill>
              </a:rPr>
              <a:t>Notice how smooth the surface of the leaf is.  </a:t>
            </a:r>
          </a:p>
          <a:p>
            <a:pPr marL="0" indent="0">
              <a:buNone/>
            </a:pP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429768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120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Water Lettuce</a:t>
            </a:r>
            <a:endParaRPr lang="en-US" dirty="0">
              <a:solidFill>
                <a:schemeClr val="bg1"/>
              </a:solidFill>
            </a:endParaRPr>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17711" y="1447800"/>
            <a:ext cx="3496402" cy="4678363"/>
          </a:xfrm>
        </p:spPr>
      </p:pic>
      <p:sp>
        <p:nvSpPr>
          <p:cNvPr id="8" name="Content Placeholder 7"/>
          <p:cNvSpPr>
            <a:spLocks noGrp="1"/>
          </p:cNvSpPr>
          <p:nvPr>
            <p:ph sz="half" idx="2"/>
          </p:nvPr>
        </p:nvSpPr>
        <p:spPr>
          <a:xfrm>
            <a:off x="457200" y="1447800"/>
            <a:ext cx="4040188" cy="4678363"/>
          </a:xfrm>
        </p:spPr>
        <p:txBody>
          <a:bodyPr>
            <a:normAutofit lnSpcReduction="10000"/>
          </a:bodyPr>
          <a:lstStyle/>
          <a:p>
            <a:r>
              <a:rPr lang="en-US" dirty="0" smtClean="0">
                <a:solidFill>
                  <a:schemeClr val="bg1"/>
                </a:solidFill>
              </a:rPr>
              <a:t>Another plant, called water lettuce, displays the lotus effect as well.  </a:t>
            </a:r>
          </a:p>
          <a:p>
            <a:endParaRPr lang="en-US" dirty="0" smtClean="0">
              <a:solidFill>
                <a:schemeClr val="bg1"/>
              </a:solidFill>
            </a:endParaRPr>
          </a:p>
          <a:p>
            <a:r>
              <a:rPr lang="en-US" dirty="0" smtClean="0">
                <a:solidFill>
                  <a:schemeClr val="bg1"/>
                </a:solidFill>
              </a:rPr>
              <a:t>Water lettuce, like the lotus, is a pond plant.  However, unlike the lotus leaf, the water lettuce is covered in tiny hairs.</a:t>
            </a:r>
          </a:p>
          <a:p>
            <a:endParaRPr lang="en-US" dirty="0" smtClean="0">
              <a:solidFill>
                <a:schemeClr val="bg1"/>
              </a:solidFill>
            </a:endParaRPr>
          </a:p>
          <a:p>
            <a:r>
              <a:rPr lang="en-US" dirty="0" smtClean="0">
                <a:solidFill>
                  <a:schemeClr val="bg1"/>
                </a:solidFill>
              </a:rPr>
              <a:t>It also repels water, causing it to bead up and fall off.  </a:t>
            </a:r>
          </a:p>
          <a:p>
            <a:endParaRPr lang="en-US" dirty="0"/>
          </a:p>
        </p:txBody>
      </p:sp>
    </p:spTree>
    <p:extLst>
      <p:ext uri="{BB962C8B-B14F-4D97-AF65-F5344CB8AC3E}">
        <p14:creationId xmlns:p14="http://schemas.microsoft.com/office/powerpoint/2010/main" val="4203055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rPr>
              <a:t>Why do they do this?</a:t>
            </a:r>
            <a:endParaRPr lang="en-US" dirty="0">
              <a:solidFill>
                <a:schemeClr val="bg1"/>
              </a:solidFill>
            </a:endParaRPr>
          </a:p>
        </p:txBody>
      </p:sp>
      <p:sp>
        <p:nvSpPr>
          <p:cNvPr id="8" name="Content Placeholder 7"/>
          <p:cNvSpPr>
            <a:spLocks noGrp="1"/>
          </p:cNvSpPr>
          <p:nvPr>
            <p:ph idx="1"/>
          </p:nvPr>
        </p:nvSpPr>
        <p:spPr>
          <a:xfrm>
            <a:off x="457200" y="2362200"/>
            <a:ext cx="8229600" cy="4461164"/>
          </a:xfrm>
        </p:spPr>
        <p:txBody>
          <a:bodyPr>
            <a:normAutofit lnSpcReduction="10000"/>
          </a:bodyPr>
          <a:lstStyle/>
          <a:p>
            <a:r>
              <a:rPr lang="en-US" dirty="0" smtClean="0">
                <a:solidFill>
                  <a:schemeClr val="bg1"/>
                </a:solidFill>
              </a:rPr>
              <a:t>For years this question went unanswered and was left as a phenomenon of nature.  </a:t>
            </a:r>
          </a:p>
          <a:p>
            <a:endParaRPr lang="en-US" dirty="0">
              <a:solidFill>
                <a:schemeClr val="bg1"/>
              </a:solidFill>
            </a:endParaRPr>
          </a:p>
          <a:p>
            <a:r>
              <a:rPr lang="en-US" dirty="0" smtClean="0">
                <a:solidFill>
                  <a:schemeClr val="bg1"/>
                </a:solidFill>
              </a:rPr>
              <a:t>With modern technology we now know a little more.  </a:t>
            </a:r>
          </a:p>
          <a:p>
            <a:endParaRPr lang="en-US" dirty="0">
              <a:solidFill>
                <a:schemeClr val="bg1"/>
              </a:solidFill>
            </a:endParaRPr>
          </a:p>
          <a:p>
            <a:r>
              <a:rPr lang="en-US" dirty="0" smtClean="0">
                <a:solidFill>
                  <a:schemeClr val="bg1"/>
                </a:solidFill>
              </a:rPr>
              <a:t>The surface of the lotus plant appears smooth, but upon a deeper look you can see roughness and bumps on the nanoscale.</a:t>
            </a:r>
            <a:endParaRPr lang="en-US" dirty="0">
              <a:solidFill>
                <a:schemeClr val="bg1"/>
              </a:solidFill>
            </a:endParaRPr>
          </a:p>
        </p:txBody>
      </p:sp>
    </p:spTree>
    <p:extLst>
      <p:ext uri="{BB962C8B-B14F-4D97-AF65-F5344CB8AC3E}">
        <p14:creationId xmlns:p14="http://schemas.microsoft.com/office/powerpoint/2010/main" val="2877182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1"/>
                </a:solidFill>
              </a:rPr>
              <a:t>Why do they do this?</a:t>
            </a:r>
            <a:endParaRPr lang="en-US" dirty="0">
              <a:solidFill>
                <a:schemeClr val="bg1"/>
              </a:solidFill>
            </a:endParaRPr>
          </a:p>
        </p:txBody>
      </p:sp>
      <p:sp>
        <p:nvSpPr>
          <p:cNvPr id="8" name="Content Placeholder 7"/>
          <p:cNvSpPr>
            <a:spLocks noGrp="1"/>
          </p:cNvSpPr>
          <p:nvPr>
            <p:ph idx="1"/>
          </p:nvPr>
        </p:nvSpPr>
        <p:spPr>
          <a:xfrm>
            <a:off x="457200" y="2590800"/>
            <a:ext cx="8229600" cy="4525963"/>
          </a:xfrm>
        </p:spPr>
        <p:txBody>
          <a:bodyPr/>
          <a:lstStyle/>
          <a:p>
            <a:r>
              <a:rPr lang="en-US" dirty="0" smtClean="0">
                <a:solidFill>
                  <a:schemeClr val="bg1"/>
                </a:solidFill>
              </a:rPr>
              <a:t>While the surface of the water lettuce does not appear smooth like the lotus, its nanostructure is similar with </a:t>
            </a:r>
            <a:r>
              <a:rPr lang="en-US" dirty="0" err="1" smtClean="0">
                <a:solidFill>
                  <a:schemeClr val="bg1"/>
                </a:solidFill>
              </a:rPr>
              <a:t>nanosized</a:t>
            </a:r>
            <a:r>
              <a:rPr lang="en-US" dirty="0" smtClean="0">
                <a:solidFill>
                  <a:schemeClr val="bg1"/>
                </a:solidFill>
              </a:rPr>
              <a:t> roughness and bumps found beneath the surface hairs.</a:t>
            </a:r>
            <a:endParaRPr lang="en-US" dirty="0">
              <a:solidFill>
                <a:schemeClr val="bg1"/>
              </a:solidFill>
            </a:endParaRPr>
          </a:p>
        </p:txBody>
      </p:sp>
    </p:spTree>
    <p:extLst>
      <p:ext uri="{BB962C8B-B14F-4D97-AF65-F5344CB8AC3E}">
        <p14:creationId xmlns:p14="http://schemas.microsoft.com/office/powerpoint/2010/main" val="4243137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869</Words>
  <Application>Microsoft Office PowerPoint</Application>
  <PresentationFormat>On-screen Show (4:3)</PresentationFormat>
  <Paragraphs>103</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Lotus Effect®</vt:lpstr>
      <vt:lpstr>What is the Lotus Effect®?</vt:lpstr>
      <vt:lpstr>The Lotus Effect in Nature</vt:lpstr>
      <vt:lpstr>The Lotus Effect in Nature</vt:lpstr>
      <vt:lpstr>Why the Lotus Effect?</vt:lpstr>
      <vt:lpstr>The Lotus Plant</vt:lpstr>
      <vt:lpstr>Water Lettuce</vt:lpstr>
      <vt:lpstr>Why do they do this?</vt:lpstr>
      <vt:lpstr>Why do they do this?</vt:lpstr>
      <vt:lpstr>Nanostructure of Water Lettuce</vt:lpstr>
      <vt:lpstr>What’s surface roughness got to do with water repellence?  </vt:lpstr>
      <vt:lpstr>PowerPoint Presentation</vt:lpstr>
      <vt:lpstr>PowerPoint Presentation</vt:lpstr>
      <vt:lpstr>Nano-what?</vt:lpstr>
      <vt:lpstr>How can this help us?</vt:lpstr>
      <vt:lpstr>Biomimicry</vt:lpstr>
      <vt:lpstr>Biomimicry</vt:lpstr>
      <vt:lpstr>Biomimicry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Lotus Effect®</dc:title>
  <dc:creator>alcumbo</dc:creator>
  <cp:lastModifiedBy>Lisa Bianco Hibler</cp:lastModifiedBy>
  <cp:revision>10</cp:revision>
  <dcterms:created xsi:type="dcterms:W3CDTF">2012-10-14T18:19:49Z</dcterms:created>
  <dcterms:modified xsi:type="dcterms:W3CDTF">2013-03-05T15:56:32Z</dcterms:modified>
</cp:coreProperties>
</file>